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8229600" cx="14630400"/>
  <p:notesSz cx="6858000" cy="9144000"/>
  <p:embeddedFontLst>
    <p:embeddedFont>
      <p:font typeface="Asap SemiBold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Arial Black"/>
      <p:regular r:id="rId32"/>
    </p:embeddedFont>
    <p:embeddedFont>
      <p:font typeface="Asap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Paulino Caldero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sapSemiBo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sapSemiBold-italic.fntdata"/><Relationship Id="rId25" Type="http://schemas.openxmlformats.org/officeDocument/2006/relationships/font" Target="fonts/AsapSemiBold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Asap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6.xml"/><Relationship Id="rId33" Type="http://schemas.openxmlformats.org/officeDocument/2006/relationships/font" Target="fonts/Asap-regular.fntdata"/><Relationship Id="rId10" Type="http://schemas.openxmlformats.org/officeDocument/2006/relationships/slide" Target="slides/slide5.xml"/><Relationship Id="rId32" Type="http://schemas.openxmlformats.org/officeDocument/2006/relationships/font" Target="fonts/ArialBlack-regular.fntdata"/><Relationship Id="rId13" Type="http://schemas.openxmlformats.org/officeDocument/2006/relationships/slide" Target="slides/slide8.xml"/><Relationship Id="rId35" Type="http://schemas.openxmlformats.org/officeDocument/2006/relationships/font" Target="fonts/Asap-italic.fntdata"/><Relationship Id="rId12" Type="http://schemas.openxmlformats.org/officeDocument/2006/relationships/slide" Target="slides/slide7.xml"/><Relationship Id="rId34" Type="http://schemas.openxmlformats.org/officeDocument/2006/relationships/font" Target="fonts/Asap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Asap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4-10T03:17:44.386">
    <p:pos x="4735" y="2070"/>
    <p:text>TODO</p:text>
  </p:cm>
</p:cmLst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2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e31a8ee17_0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6e31a8ee17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d1be7d6f9_0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cd1be7d6f9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d1be7d6f9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cd1be7d6f9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e31a8ee17_0_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6e31a8ee17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e31a8ee17_0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26e31a8ee17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d1be7d6f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Zigbee has been known for several years for its simplicity and effectiveness, but this same simplicity will let us capture the network key if the legacy security is being used.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2cd1be7d6f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cd1be7d6f9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fix this Zigbee 3.0 has come with a pre-provisioning keys for each</a:t>
            </a:r>
            <a:endParaRPr/>
          </a:p>
        </p:txBody>
      </p:sp>
      <p:sp>
        <p:nvSpPr>
          <p:cNvPr id="148" name="Google Shape;148;g2cd1be7d6f9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e31a8ee17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26e31a8ee17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6e31a8ee17_0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26e31a8ee17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c8f6ddd3a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c8f6ddd3a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6e31a8ee17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26e31a8ee17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6e31a8ee17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26e31a8ee17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e31a8ee17_0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26e31a8ee17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e31a8ee17_0_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26e31a8ee17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e31a8ee17_0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26e31a8ee17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 showMasterSp="0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2184697" y="7874234"/>
            <a:ext cx="216758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 Black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#BHASIA   @BlackHatEvents</a:t>
            </a: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9020" y="663172"/>
            <a:ext cx="4295754" cy="2815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type="title"/>
          </p:nvPr>
        </p:nvSpPr>
        <p:spPr>
          <a:xfrm>
            <a:off x="1066800" y="2720340"/>
            <a:ext cx="12496800" cy="1910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3600"/>
              <a:buFont typeface="Arial Black"/>
              <a:buNone/>
              <a:defRPr b="0" i="0" sz="3600" u="none" cap="none" strike="noStrike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11"/>
          <p:cNvSpPr txBox="1"/>
          <p:nvPr>
            <p:ph idx="1" type="body"/>
          </p:nvPr>
        </p:nvSpPr>
        <p:spPr>
          <a:xfrm>
            <a:off x="1066800" y="4631211"/>
            <a:ext cx="12496800" cy="27889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066800" y="1379220"/>
            <a:ext cx="12496800" cy="2788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600"/>
              <a:buFont typeface="Arial Black"/>
              <a:buNone/>
              <a:defRPr b="0" i="0" sz="4600" u="none" cap="none" strike="noStrike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body"/>
          </p:nvPr>
        </p:nvSpPr>
        <p:spPr>
          <a:xfrm>
            <a:off x="1066800" y="4244339"/>
            <a:ext cx="12496800" cy="31757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re">
  <p:cSld name="Title - Centr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1066800" y="2720340"/>
            <a:ext cx="12496800" cy="2788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3600"/>
              <a:buFont typeface="Arial Black"/>
              <a:buNone/>
              <a:defRPr b="0" i="0" sz="3600" u="none" cap="none" strike="noStrike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>
            <p:ph idx="2" type="pic"/>
          </p:nvPr>
        </p:nvSpPr>
        <p:spPr>
          <a:xfrm>
            <a:off x="7315200" y="1571625"/>
            <a:ext cx="7810501" cy="5781676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5"/>
          <p:cNvSpPr txBox="1"/>
          <p:nvPr>
            <p:ph type="title"/>
          </p:nvPr>
        </p:nvSpPr>
        <p:spPr>
          <a:xfrm>
            <a:off x="990600" y="1571624"/>
            <a:ext cx="6134100" cy="23298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3600"/>
              <a:buFont typeface="Arial Black"/>
              <a:buNone/>
              <a:defRPr b="0" i="0" sz="3600" u="none" cap="none" strike="noStrike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1CF89"/>
              </a:buClr>
              <a:buSzPts val="4260"/>
              <a:buFont typeface="Arial"/>
              <a:buNone/>
              <a:defRPr b="0" i="0" sz="4260" u="none" cap="none" strike="noStrike">
                <a:solidFill>
                  <a:srgbClr val="01CF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90600" y="3901439"/>
            <a:ext cx="6134100" cy="351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idx="1" type="body"/>
          </p:nvPr>
        </p:nvSpPr>
        <p:spPr>
          <a:xfrm>
            <a:off x="1066800" y="1828800"/>
            <a:ext cx="12496800" cy="5591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>
            <p:ph idx="2" type="pic"/>
          </p:nvPr>
        </p:nvSpPr>
        <p:spPr>
          <a:xfrm>
            <a:off x="6576060" y="1889760"/>
            <a:ext cx="8366760" cy="557784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8"/>
          <p:cNvSpPr txBox="1"/>
          <p:nvPr>
            <p:ph idx="1" type="body"/>
          </p:nvPr>
        </p:nvSpPr>
        <p:spPr>
          <a:xfrm>
            <a:off x="1066800" y="1889760"/>
            <a:ext cx="5348288" cy="5577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Helvetica Neue"/>
              <a:buNone/>
              <a:defRPr b="0" i="0" sz="2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None/>
              <a:defRPr b="0" i="0" sz="1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idx="1" type="body"/>
          </p:nvPr>
        </p:nvSpPr>
        <p:spPr>
          <a:xfrm>
            <a:off x="1066800" y="1771651"/>
            <a:ext cx="12496800" cy="5648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76250" lvl="5" marL="27432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476250" lvl="6" marL="32004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476250" lvl="7" marL="36576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476250" lvl="8" marL="4114800" marR="0" rtl="0" algn="l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sap"/>
              <a:buChar char="•"/>
              <a:defRPr b="0" i="0" sz="3120" u="none" cap="none" strike="noStrik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/>
          <p:nvPr>
            <p:ph idx="2" type="pic"/>
          </p:nvPr>
        </p:nvSpPr>
        <p:spPr>
          <a:xfrm>
            <a:off x="9408805" y="4610098"/>
            <a:ext cx="4764396" cy="2971801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10"/>
          <p:cNvSpPr/>
          <p:nvPr>
            <p:ph idx="3" type="pic"/>
          </p:nvPr>
        </p:nvSpPr>
        <p:spPr>
          <a:xfrm>
            <a:off x="9408804" y="1471611"/>
            <a:ext cx="4764396" cy="2971801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10"/>
          <p:cNvSpPr/>
          <p:nvPr>
            <p:ph idx="4" type="pic"/>
          </p:nvPr>
        </p:nvSpPr>
        <p:spPr>
          <a:xfrm>
            <a:off x="-182880" y="1471612"/>
            <a:ext cx="9357360" cy="608742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9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4630400" cy="109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5683" y="70705"/>
            <a:ext cx="2168122" cy="9558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/>
          <p:nvPr/>
        </p:nvSpPr>
        <p:spPr>
          <a:xfrm>
            <a:off x="12141415" y="7874234"/>
            <a:ext cx="221086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AFB1"/>
              </a:buClr>
              <a:buSzPts val="1000"/>
              <a:buFont typeface="Arial Black"/>
              <a:buNone/>
            </a:pPr>
            <a:r>
              <a:rPr b="0" i="0" lang="en-US" sz="1000" u="none" cap="none" strike="noStrike">
                <a:solidFill>
                  <a:srgbClr val="B1AFB1"/>
                </a:solidFill>
                <a:latin typeface="Arial Black"/>
                <a:ea typeface="Arial Black"/>
                <a:cs typeface="Arial Black"/>
                <a:sym typeface="Arial Black"/>
              </a:rPr>
              <a:t># BHASIA   @BlackHatEvents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/>
        </p:nvSpPr>
        <p:spPr>
          <a:xfrm>
            <a:off x="520200" y="4011525"/>
            <a:ext cx="13590000" cy="154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 Black"/>
              <a:buNone/>
            </a:pPr>
            <a:r>
              <a:rPr b="1" lang="en-US" sz="4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Practical IoT Hacking: Introduction to Multi-Band Hacking with the CatSniffer</a:t>
            </a:r>
            <a:r>
              <a:rPr b="1" i="0" lang="en-US" sz="6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endParaRPr/>
          </a:p>
        </p:txBody>
      </p:sp>
      <p:sp>
        <p:nvSpPr>
          <p:cNvPr id="43" name="Google Shape;43;p14"/>
          <p:cNvSpPr txBox="1"/>
          <p:nvPr/>
        </p:nvSpPr>
        <p:spPr>
          <a:xfrm>
            <a:off x="1066800" y="5801532"/>
            <a:ext cx="12496800" cy="1168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100">
                <a:solidFill>
                  <a:schemeClr val="dk1"/>
                </a:solidFill>
              </a:rPr>
              <a:t>Eduardo Wero (@foreverwero) / Paulino Calderon (@calderpwn)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/>
        </p:nvSpPr>
        <p:spPr>
          <a:xfrm>
            <a:off x="628050" y="2737625"/>
            <a:ext cx="138099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-4953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Flash firmware for sniffing Bluetooth Low Energy connections.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Learn to analyze BLE traffic.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Study the packet structure of different types of BLE packets.</a:t>
            </a:r>
            <a:endParaRPr sz="4200">
              <a:solidFill>
                <a:schemeClr val="lt2"/>
              </a:solidFill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628050" y="1654450"/>
            <a:ext cx="134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Learning objectives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/>
        </p:nvSpPr>
        <p:spPr>
          <a:xfrm>
            <a:off x="610800" y="3068100"/>
            <a:ext cx="13408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66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Hands-on Lab #2: Sending BLE Packets</a:t>
            </a:r>
            <a:endParaRPr b="1" i="0" sz="66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/>
        </p:nvSpPr>
        <p:spPr>
          <a:xfrm>
            <a:off x="628050" y="2737625"/>
            <a:ext cx="138099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Flash firmware for crafting Bluetooth Low Energy packets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Spoof personal trackers by crafting a custom BLE packet</a:t>
            </a:r>
            <a:endParaRPr sz="42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lt2"/>
              </a:solidFill>
            </a:endParaRPr>
          </a:p>
          <a:p>
            <a:pPr indent="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lt2"/>
              </a:solidFill>
            </a:endParaRPr>
          </a:p>
        </p:txBody>
      </p:sp>
      <p:sp>
        <p:nvSpPr>
          <p:cNvPr id="129" name="Google Shape;129;p25"/>
          <p:cNvSpPr txBox="1"/>
          <p:nvPr/>
        </p:nvSpPr>
        <p:spPr>
          <a:xfrm>
            <a:off x="628050" y="1654450"/>
            <a:ext cx="134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Learning objectives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/>
        </p:nvSpPr>
        <p:spPr>
          <a:xfrm>
            <a:off x="610800" y="3068100"/>
            <a:ext cx="13408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66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Hands-on Lab #3: Sniffing unencrypted Zigbee packets</a:t>
            </a:r>
            <a:endParaRPr b="1" i="0" sz="66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/>
        </p:nvSpPr>
        <p:spPr>
          <a:xfrm>
            <a:off x="628050" y="2737625"/>
            <a:ext cx="138099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Learn to analyze Zigbee traffic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Study the packet structure of plain text Zigbee packets</a:t>
            </a:r>
            <a:endParaRPr sz="42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lt2"/>
              </a:solidFill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628050" y="1654450"/>
            <a:ext cx="134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Learning objectives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525" y="1310825"/>
            <a:ext cx="9268600" cy="66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875" y="1322900"/>
            <a:ext cx="7414650" cy="639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/>
        </p:nvSpPr>
        <p:spPr>
          <a:xfrm>
            <a:off x="610800" y="2560200"/>
            <a:ext cx="13408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66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Hands-on Lab #4: Sniffing Distributed ZigBee Networks</a:t>
            </a:r>
            <a:endParaRPr b="1" i="0" sz="66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/>
        </p:nvSpPr>
        <p:spPr>
          <a:xfrm>
            <a:off x="628050" y="2737625"/>
            <a:ext cx="138099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Learn about how Zigbee distributed networks work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Learn how to grab Zigbee keys over the air to decrypt data packets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Learn ZigBee Device Profiles works</a:t>
            </a:r>
            <a:endParaRPr sz="4200"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lt2"/>
              </a:solidFill>
            </a:endParaRPr>
          </a:p>
        </p:txBody>
      </p:sp>
      <p:sp>
        <p:nvSpPr>
          <p:cNvPr id="161" name="Google Shape;161;p31"/>
          <p:cNvSpPr txBox="1"/>
          <p:nvPr/>
        </p:nvSpPr>
        <p:spPr>
          <a:xfrm>
            <a:off x="628050" y="1654450"/>
            <a:ext cx="134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Learning objectives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/>
          <p:nvPr/>
        </p:nvSpPr>
        <p:spPr>
          <a:xfrm>
            <a:off x="4684300" y="6262050"/>
            <a:ext cx="95772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Workshop resources:</a:t>
            </a:r>
            <a:endParaRPr b="1" sz="41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4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https://bit.ly/bhasia24-catsniffer</a:t>
            </a:r>
            <a:endParaRPr b="1" sz="4100">
              <a:solidFill>
                <a:schemeClr val="dk1"/>
              </a:solidFill>
              <a:highlight>
                <a:srgbClr val="FFFFFF"/>
              </a:highlight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49" name="Google Shape;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4275" y="304800"/>
            <a:ext cx="5957249" cy="595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/>
          <p:nvPr/>
        </p:nvSpPr>
        <p:spPr>
          <a:xfrm>
            <a:off x="762000" y="3280306"/>
            <a:ext cx="76176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rPr lang="en-US" sz="4300">
                <a:solidFill>
                  <a:schemeClr val="lt2"/>
                </a:solidFill>
              </a:rPr>
              <a:t>CatSniffer (😼) is an innovative, multi-protocol, multi-band open source circuit board made for </a:t>
            </a:r>
            <a:r>
              <a:rPr b="1" lang="en-US" sz="4300">
                <a:solidFill>
                  <a:schemeClr val="lt2"/>
                </a:solidFill>
              </a:rPr>
              <a:t>sniffing</a:t>
            </a:r>
            <a:r>
              <a:rPr lang="en-US" sz="4300">
                <a:solidFill>
                  <a:schemeClr val="lt2"/>
                </a:solidFill>
              </a:rPr>
              <a:t>, </a:t>
            </a:r>
            <a:r>
              <a:rPr b="1" lang="en-US" sz="4300">
                <a:solidFill>
                  <a:schemeClr val="lt2"/>
                </a:solidFill>
              </a:rPr>
              <a:t>communicating</a:t>
            </a:r>
            <a:r>
              <a:rPr lang="en-US" sz="4300">
                <a:solidFill>
                  <a:schemeClr val="lt2"/>
                </a:solidFill>
              </a:rPr>
              <a:t>, and </a:t>
            </a:r>
            <a:r>
              <a:rPr b="1" lang="en-US" sz="4300">
                <a:solidFill>
                  <a:schemeClr val="lt2"/>
                </a:solidFill>
              </a:rPr>
              <a:t>attacking</a:t>
            </a:r>
            <a:r>
              <a:rPr lang="en-US" sz="4300">
                <a:solidFill>
                  <a:schemeClr val="lt2"/>
                </a:solidFill>
              </a:rPr>
              <a:t> IoT (Internet of Things) devices for </a:t>
            </a:r>
            <a:r>
              <a:rPr b="1" lang="en-US" sz="4300">
                <a:solidFill>
                  <a:schemeClr val="lt2"/>
                </a:solidFill>
              </a:rPr>
              <a:t>security researchers</a:t>
            </a:r>
            <a:r>
              <a:rPr lang="en-US" sz="4300">
                <a:solidFill>
                  <a:schemeClr val="lt2"/>
                </a:solidFill>
              </a:rPr>
              <a:t>, </a:t>
            </a:r>
            <a:r>
              <a:rPr b="1" lang="en-US" sz="4300">
                <a:solidFill>
                  <a:schemeClr val="lt2"/>
                </a:solidFill>
              </a:rPr>
              <a:t>developers</a:t>
            </a:r>
            <a:r>
              <a:rPr lang="en-US" sz="4300">
                <a:solidFill>
                  <a:schemeClr val="lt2"/>
                </a:solidFill>
              </a:rPr>
              <a:t>, and </a:t>
            </a:r>
            <a:r>
              <a:rPr b="1" lang="en-US" sz="4300">
                <a:solidFill>
                  <a:schemeClr val="lt2"/>
                </a:solidFill>
              </a:rPr>
              <a:t>enthusiasts</a:t>
            </a:r>
            <a:r>
              <a:rPr lang="en-US" sz="4300">
                <a:solidFill>
                  <a:schemeClr val="lt2"/>
                </a:solidFill>
              </a:rPr>
              <a:t>.</a:t>
            </a:r>
            <a:endParaRPr sz="4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t/>
            </a:r>
            <a:endParaRPr sz="22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55" name="Google Shape;55;p16"/>
          <p:cNvSpPr txBox="1"/>
          <p:nvPr/>
        </p:nvSpPr>
        <p:spPr>
          <a:xfrm>
            <a:off x="762000" y="2197125"/>
            <a:ext cx="3858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Catsniffer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56" name="Google Shape;56;p16"/>
          <p:cNvPicPr preferRelativeResize="0"/>
          <p:nvPr/>
        </p:nvPicPr>
        <p:blipFill rotWithShape="1">
          <a:blip r:embed="rId3">
            <a:alphaModFix/>
          </a:blip>
          <a:srcRect b="0" l="27901" r="27901" t="0"/>
          <a:stretch/>
        </p:blipFill>
        <p:spPr>
          <a:xfrm>
            <a:off x="8454200" y="1106475"/>
            <a:ext cx="6176198" cy="6581374"/>
          </a:xfrm>
          <a:prstGeom prst="rect">
            <a:avLst/>
          </a:prstGeom>
          <a:solidFill>
            <a:srgbClr val="C9D8E3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/>
        </p:nvSpPr>
        <p:spPr>
          <a:xfrm>
            <a:off x="628050" y="2737631"/>
            <a:ext cx="76176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rPr lang="en-US" sz="4300">
                <a:solidFill>
                  <a:schemeClr val="lt2"/>
                </a:solidFill>
              </a:rPr>
              <a:t>It's highly versatile, compatible with a wide array of software, including:</a:t>
            </a:r>
            <a:endParaRPr sz="4300">
              <a:solidFill>
                <a:schemeClr val="lt2"/>
              </a:solidFill>
            </a:endParaRPr>
          </a:p>
          <a:p>
            <a:pPr indent="-50165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Char char="●"/>
            </a:pPr>
            <a:r>
              <a:rPr lang="en-US" sz="4300">
                <a:solidFill>
                  <a:schemeClr val="lt2"/>
                </a:solidFill>
              </a:rPr>
              <a:t>Packet Sniffers (*)</a:t>
            </a:r>
            <a:endParaRPr sz="4300">
              <a:solidFill>
                <a:schemeClr val="lt2"/>
              </a:solidFill>
            </a:endParaRPr>
          </a:p>
          <a:p>
            <a:pPr indent="-50165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Char char="●"/>
            </a:pPr>
            <a:r>
              <a:rPr lang="en-US" sz="4300">
                <a:solidFill>
                  <a:schemeClr val="lt2"/>
                </a:solidFill>
              </a:rPr>
              <a:t>Security auditing tools</a:t>
            </a:r>
            <a:endParaRPr sz="4300">
              <a:solidFill>
                <a:schemeClr val="lt2"/>
              </a:solidFill>
            </a:endParaRPr>
          </a:p>
          <a:p>
            <a:pPr indent="-50165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Char char="●"/>
            </a:pPr>
            <a:r>
              <a:rPr lang="en-US" sz="4300">
                <a:solidFill>
                  <a:schemeClr val="lt2"/>
                </a:solidFill>
              </a:rPr>
              <a:t>Custom firmware developed by ElectronicCats/PWNLab</a:t>
            </a:r>
            <a:endParaRPr sz="4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t/>
            </a:r>
            <a:endParaRPr sz="4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rPr lang="en-US" sz="2700">
                <a:solidFill>
                  <a:schemeClr val="lt2"/>
                </a:solidFill>
              </a:rPr>
              <a:t>(*) It works in Windows with the latest Wireshark!</a:t>
            </a:r>
            <a:endParaRPr sz="27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t/>
            </a:r>
            <a:endParaRPr sz="4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Arial"/>
              <a:buNone/>
            </a:pPr>
            <a:r>
              <a:t/>
            </a:r>
            <a:endParaRPr sz="22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62" name="Google Shape;62;p17"/>
          <p:cNvSpPr txBox="1"/>
          <p:nvPr/>
        </p:nvSpPr>
        <p:spPr>
          <a:xfrm>
            <a:off x="628050" y="1654450"/>
            <a:ext cx="740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Software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63" name="Google Shape;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5649" y="3181484"/>
            <a:ext cx="6384749" cy="359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/>
        </p:nvSpPr>
        <p:spPr>
          <a:xfrm>
            <a:off x="617600" y="1411672"/>
            <a:ext cx="76017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5000"/>
              <a:buFont typeface="Arial Black"/>
              <a:buNone/>
            </a:pPr>
            <a:r>
              <a:rPr b="1" lang="en-US" sz="50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Protocols</a:t>
            </a:r>
            <a:endParaRPr b="1" i="0" sz="50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497300" y="2310075"/>
            <a:ext cx="6711300" cy="519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</a:pPr>
            <a:r>
              <a:t/>
            </a:r>
            <a:endParaRPr b="0" i="0" u="none" cap="none" strike="noStrike">
              <a:solidFill>
                <a:srgbClr val="FFFFFF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70" name="Google Shape;70;p18"/>
          <p:cNvSpPr txBox="1"/>
          <p:nvPr/>
        </p:nvSpPr>
        <p:spPr>
          <a:xfrm>
            <a:off x="821694" y="2590909"/>
            <a:ext cx="1426500" cy="3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2F7"/>
              </a:buClr>
              <a:buSzPts val="1500"/>
              <a:buFont typeface="Arial Black"/>
              <a:buNone/>
            </a:pPr>
            <a:r>
              <a:rPr b="1" lang="en-US" sz="22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1.x/2.x</a:t>
            </a:r>
            <a:endParaRPr b="1" i="0" sz="22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1" name="Google Shape;71;p18"/>
          <p:cNvSpPr txBox="1"/>
          <p:nvPr/>
        </p:nvSpPr>
        <p:spPr>
          <a:xfrm>
            <a:off x="497302" y="3287342"/>
            <a:ext cx="6401700" cy="3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Thread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Zigbee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Bluetooth 5 Low Energy (BLE)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IEEE 802.15.4g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6LoWPAN (IPv6 over Low power Wireless Personal Area Networks)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Sub 1Ghz and patented systems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LoRa/LoRaWAN</a:t>
            </a:r>
            <a:endParaRPr sz="2200">
              <a:solidFill>
                <a:srgbClr val="FFFFFF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Antenna support: 868/915 MHz up to 14 dBm, 2.4 GHz up to 20 dBm</a:t>
            </a:r>
            <a:endParaRPr sz="22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72" name="Google Shape;72;p18"/>
          <p:cNvSpPr/>
          <p:nvPr/>
        </p:nvSpPr>
        <p:spPr>
          <a:xfrm>
            <a:off x="7517925" y="2310075"/>
            <a:ext cx="6711300" cy="519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</a:pPr>
            <a:r>
              <a:t/>
            </a:r>
            <a:endParaRPr b="0" i="0" u="none" cap="none" strike="noStrike">
              <a:solidFill>
                <a:srgbClr val="FFFFFF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73" name="Google Shape;73;p18"/>
          <p:cNvSpPr txBox="1"/>
          <p:nvPr/>
        </p:nvSpPr>
        <p:spPr>
          <a:xfrm>
            <a:off x="7842319" y="2590909"/>
            <a:ext cx="1426500" cy="3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2F7"/>
              </a:buClr>
              <a:buSzPts val="1500"/>
              <a:buFont typeface="Arial Black"/>
              <a:buNone/>
            </a:pPr>
            <a:r>
              <a:rPr b="1" lang="en-US" sz="22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3.x</a:t>
            </a:r>
            <a:endParaRPr b="1" i="0" sz="22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7517927" y="3287342"/>
            <a:ext cx="6401700" cy="3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RP2040 microcontroller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+Wi-SUN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+Amazon Sidewalk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+mioty®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US" sz="2200">
                <a:solidFill>
                  <a:srgbClr val="FFFFFF"/>
                </a:solidFill>
              </a:rPr>
              <a:t>+Matter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200"/>
              <a:buChar char="●"/>
            </a:pPr>
            <a:r>
              <a:rPr lang="en-US" sz="2200">
                <a:solidFill>
                  <a:srgbClr val="FFFF00"/>
                </a:solidFill>
              </a:rPr>
              <a:t>+</a:t>
            </a:r>
            <a:r>
              <a:rPr lang="en-US" sz="2200">
                <a:solidFill>
                  <a:srgbClr val="FFFF00"/>
                </a:solidFill>
              </a:rPr>
              <a:t>Automatic tools for programming</a:t>
            </a:r>
            <a:endParaRPr sz="2200">
              <a:solidFill>
                <a:srgbClr val="FFFF0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200"/>
              <a:buChar char="●"/>
            </a:pPr>
            <a:r>
              <a:rPr lang="en-US" sz="2200">
                <a:solidFill>
                  <a:srgbClr val="FFFF00"/>
                </a:solidFill>
              </a:rPr>
              <a:t>+Internal JTAG connection to avoid bricking your device</a:t>
            </a:r>
            <a:endParaRPr sz="2200">
              <a:solidFill>
                <a:srgbClr val="FFFF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Antena support: 433 MHz up to 13 dBm, 2.4 GHz up to 10 dBm</a:t>
            </a:r>
            <a:endParaRPr sz="2200">
              <a:solidFill>
                <a:srgbClr val="FFFFFF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/>
        </p:nvSpPr>
        <p:spPr>
          <a:xfrm>
            <a:off x="612025" y="1521650"/>
            <a:ext cx="10505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Component Diagram (v3.x)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80" name="Google Shape;80;p19"/>
          <p:cNvSpPr/>
          <p:nvPr/>
        </p:nvSpPr>
        <p:spPr>
          <a:xfrm>
            <a:off x="1422762" y="4848404"/>
            <a:ext cx="1845900" cy="1549200"/>
          </a:xfrm>
          <a:prstGeom prst="rect">
            <a:avLst/>
          </a:prstGeom>
          <a:solidFill>
            <a:srgbClr val="243746"/>
          </a:solidFill>
          <a:ln cap="flat" cmpd="sng" w="9525">
            <a:solidFill>
              <a:srgbClr val="B1AF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USB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9"/>
          <p:cNvSpPr/>
          <p:nvPr/>
        </p:nvSpPr>
        <p:spPr>
          <a:xfrm>
            <a:off x="4673810" y="4848404"/>
            <a:ext cx="1845900" cy="1549200"/>
          </a:xfrm>
          <a:prstGeom prst="rect">
            <a:avLst/>
          </a:prstGeom>
          <a:solidFill>
            <a:srgbClr val="243746"/>
          </a:solidFill>
          <a:ln cap="flat" cmpd="sng" w="9525">
            <a:solidFill>
              <a:srgbClr val="B1AF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RP2040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" name="Google Shape;82;p19"/>
          <p:cNvSpPr/>
          <p:nvPr/>
        </p:nvSpPr>
        <p:spPr>
          <a:xfrm>
            <a:off x="8402145" y="4848404"/>
            <a:ext cx="1845900" cy="1549200"/>
          </a:xfrm>
          <a:prstGeom prst="rect">
            <a:avLst/>
          </a:prstGeom>
          <a:solidFill>
            <a:srgbClr val="243746"/>
          </a:solidFill>
          <a:ln cap="flat" cmpd="sng" w="9525">
            <a:solidFill>
              <a:srgbClr val="B1AF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CC1352P7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83" name="Google Shape;83;p19"/>
          <p:cNvCxnSpPr>
            <a:stCxn id="81" idx="3"/>
            <a:endCxn id="82" idx="1"/>
          </p:cNvCxnSpPr>
          <p:nvPr/>
        </p:nvCxnSpPr>
        <p:spPr>
          <a:xfrm>
            <a:off x="6519710" y="5623004"/>
            <a:ext cx="1882500" cy="0"/>
          </a:xfrm>
          <a:prstGeom prst="straightConnector1">
            <a:avLst/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9"/>
          <p:cNvCxnSpPr>
            <a:stCxn id="80" idx="3"/>
            <a:endCxn id="81" idx="1"/>
          </p:cNvCxnSpPr>
          <p:nvPr/>
        </p:nvCxnSpPr>
        <p:spPr>
          <a:xfrm>
            <a:off x="3268662" y="5623004"/>
            <a:ext cx="1405200" cy="0"/>
          </a:xfrm>
          <a:prstGeom prst="straightConnector1">
            <a:avLst/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9"/>
          <p:cNvSpPr/>
          <p:nvPr/>
        </p:nvSpPr>
        <p:spPr>
          <a:xfrm>
            <a:off x="8402145" y="2530425"/>
            <a:ext cx="1845900" cy="1549200"/>
          </a:xfrm>
          <a:prstGeom prst="rect">
            <a:avLst/>
          </a:prstGeom>
          <a:solidFill>
            <a:srgbClr val="243746"/>
          </a:solidFill>
          <a:ln cap="flat" cmpd="sng" w="9525">
            <a:solidFill>
              <a:srgbClr val="B1AF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SX1262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86" name="Google Shape;86;p19"/>
          <p:cNvCxnSpPr/>
          <p:nvPr/>
        </p:nvCxnSpPr>
        <p:spPr>
          <a:xfrm flipH="1" rot="10800000">
            <a:off x="5596957" y="3305204"/>
            <a:ext cx="2805300" cy="1543200"/>
          </a:xfrm>
          <a:prstGeom prst="bentConnector3">
            <a:avLst>
              <a:gd fmla="val 942" name="adj1"/>
            </a:avLst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9"/>
          <p:cNvSpPr txBox="1"/>
          <p:nvPr/>
        </p:nvSpPr>
        <p:spPr>
          <a:xfrm>
            <a:off x="6495762" y="2885958"/>
            <a:ext cx="16389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SPI</a:t>
            </a:r>
            <a:endParaRPr/>
          </a:p>
        </p:txBody>
      </p:sp>
      <p:sp>
        <p:nvSpPr>
          <p:cNvPr id="88" name="Google Shape;88;p19"/>
          <p:cNvSpPr txBox="1"/>
          <p:nvPr/>
        </p:nvSpPr>
        <p:spPr>
          <a:xfrm>
            <a:off x="6641476" y="5304689"/>
            <a:ext cx="16389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Serial</a:t>
            </a:r>
            <a:endParaRPr/>
          </a:p>
        </p:txBody>
      </p:sp>
      <p:cxnSp>
        <p:nvCxnSpPr>
          <p:cNvPr id="89" name="Google Shape;89;p19"/>
          <p:cNvCxnSpPr>
            <a:stCxn id="81" idx="2"/>
            <a:endCxn id="82" idx="2"/>
          </p:cNvCxnSpPr>
          <p:nvPr/>
        </p:nvCxnSpPr>
        <p:spPr>
          <a:xfrm flipH="1" rot="-5400000">
            <a:off x="7460660" y="4533704"/>
            <a:ext cx="600" cy="3728400"/>
          </a:xfrm>
          <a:prstGeom prst="bentConnector3">
            <a:avLst>
              <a:gd fmla="val 39687500" name="adj1"/>
            </a:avLst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9"/>
          <p:cNvSpPr txBox="1"/>
          <p:nvPr/>
        </p:nvSpPr>
        <p:spPr>
          <a:xfrm>
            <a:off x="6641471" y="6198374"/>
            <a:ext cx="16389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JTAG</a:t>
            </a:r>
            <a:endParaRPr/>
          </a:p>
        </p:txBody>
      </p:sp>
      <p:sp>
        <p:nvSpPr>
          <p:cNvPr id="91" name="Google Shape;91;p19"/>
          <p:cNvSpPr/>
          <p:nvPr/>
        </p:nvSpPr>
        <p:spPr>
          <a:xfrm>
            <a:off x="11361750" y="3902662"/>
            <a:ext cx="1845900" cy="1549200"/>
          </a:xfrm>
          <a:prstGeom prst="rect">
            <a:avLst/>
          </a:prstGeom>
          <a:solidFill>
            <a:srgbClr val="243746"/>
          </a:solidFill>
          <a:ln cap="flat" cmpd="sng" w="9525">
            <a:solidFill>
              <a:srgbClr val="B1AF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RF Switch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92" name="Google Shape;92;p19"/>
          <p:cNvCxnSpPr>
            <a:stCxn id="82" idx="3"/>
            <a:endCxn id="91" idx="1"/>
          </p:cNvCxnSpPr>
          <p:nvPr/>
        </p:nvCxnSpPr>
        <p:spPr>
          <a:xfrm flipH="1" rot="10800000">
            <a:off x="10248045" y="4677404"/>
            <a:ext cx="1113600" cy="9456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9"/>
          <p:cNvCxnSpPr>
            <a:stCxn id="85" idx="3"/>
          </p:cNvCxnSpPr>
          <p:nvPr/>
        </p:nvCxnSpPr>
        <p:spPr>
          <a:xfrm>
            <a:off x="10248045" y="3305025"/>
            <a:ext cx="1151700" cy="984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9"/>
          <p:cNvCxnSpPr>
            <a:stCxn id="81" idx="2"/>
            <a:endCxn id="91" idx="2"/>
          </p:cNvCxnSpPr>
          <p:nvPr/>
        </p:nvCxnSpPr>
        <p:spPr>
          <a:xfrm rot="-5400000">
            <a:off x="8467910" y="2580854"/>
            <a:ext cx="945600" cy="6687900"/>
          </a:xfrm>
          <a:prstGeom prst="bentConnector3">
            <a:avLst>
              <a:gd fmla="val -45592" name="adj1"/>
            </a:avLst>
          </a:prstGeom>
          <a:noFill/>
          <a:ln cap="flat" cmpd="sng" w="9525">
            <a:solidFill>
              <a:srgbClr val="B1AFB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9"/>
          <p:cNvSpPr txBox="1"/>
          <p:nvPr/>
        </p:nvSpPr>
        <p:spPr>
          <a:xfrm>
            <a:off x="7545850" y="6828730"/>
            <a:ext cx="16389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GPIOs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/>
        </p:nvSpPr>
        <p:spPr>
          <a:xfrm>
            <a:off x="628050" y="2737625"/>
            <a:ext cx="138099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-4953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Python3 (pyserial, intel-hex and other modules might be needed but should be installed in the computer already)</a:t>
            </a:r>
            <a:endParaRPr sz="4200">
              <a:solidFill>
                <a:schemeClr val="lt2"/>
              </a:solidFill>
            </a:endParaRPr>
          </a:p>
          <a:p>
            <a:pPr indent="-4953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BH-AS24-Catsniffer-Booklet:</a:t>
            </a:r>
            <a:endParaRPr sz="4200">
              <a:solidFill>
                <a:schemeClr val="lt2"/>
              </a:solidFill>
            </a:endParaRPr>
          </a:p>
          <a:p>
            <a:pPr indent="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https://bit.ly/bhasia24-catsniffer</a:t>
            </a:r>
            <a:endParaRPr sz="4200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-4953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Char char="●"/>
            </a:pPr>
            <a:r>
              <a:rPr lang="en-US" sz="4200">
                <a:solidFill>
                  <a:schemeClr val="lt2"/>
                </a:solidFill>
              </a:rPr>
              <a:t>Tools from </a:t>
            </a:r>
            <a:r>
              <a:rPr b="1" lang="en-US" sz="4200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https://github.com/ElectronicCats/CatSniffer-Tools</a:t>
            </a:r>
            <a:endParaRPr b="1" sz="4200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628050" y="1654450"/>
            <a:ext cx="997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Arsenal Lab </a:t>
            </a:r>
            <a:r>
              <a:rPr b="1" lang="en-US" sz="48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Prerequisites</a:t>
            </a:r>
            <a:endParaRPr b="1" i="0" sz="48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/>
        </p:nvSpPr>
        <p:spPr>
          <a:xfrm>
            <a:off x="520200" y="4011525"/>
            <a:ext cx="13590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 Black"/>
              <a:buNone/>
            </a:pPr>
            <a:r>
              <a:rPr b="1" lang="en-US" sz="4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Practical Examples</a:t>
            </a:r>
            <a:endParaRPr/>
          </a:p>
        </p:txBody>
      </p:sp>
      <p:sp>
        <p:nvSpPr>
          <p:cNvPr id="107" name="Google Shape;107;p21"/>
          <p:cNvSpPr txBox="1"/>
          <p:nvPr/>
        </p:nvSpPr>
        <p:spPr>
          <a:xfrm>
            <a:off x="1066800" y="5801532"/>
            <a:ext cx="12496800" cy="11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3100">
                <a:solidFill>
                  <a:schemeClr val="dk1"/>
                </a:solidFill>
              </a:rPr>
              <a:t>Feel free to start now at your own pace. </a:t>
            </a:r>
            <a:endParaRPr sz="3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3100">
                <a:solidFill>
                  <a:schemeClr val="dk1"/>
                </a:solidFill>
              </a:rPr>
              <a:t>Remember you have the booklet with a step-by-step guide!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/>
        </p:nvSpPr>
        <p:spPr>
          <a:xfrm>
            <a:off x="610800" y="3068100"/>
            <a:ext cx="13408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475" lIns="30475" spcFirstLastPara="1" rIns="30475" wrap="square" tIns="304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66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Hands on Lab #1: </a:t>
            </a:r>
            <a:endParaRPr b="1" sz="6600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6690"/>
              </a:buClr>
              <a:buSzPts val="4800"/>
              <a:buFont typeface="Arial Black"/>
              <a:buNone/>
            </a:pPr>
            <a:r>
              <a:rPr b="1" lang="en-US" sz="6600">
                <a:solidFill>
                  <a:srgbClr val="1A6690"/>
                </a:solidFill>
                <a:latin typeface="Arial Black"/>
                <a:ea typeface="Arial Black"/>
                <a:cs typeface="Arial Black"/>
                <a:sym typeface="Arial Black"/>
              </a:rPr>
              <a:t>Sniffing BLE packets</a:t>
            </a:r>
            <a:endParaRPr b="1" i="0" sz="6600" u="none" cap="none" strike="noStrike">
              <a:solidFill>
                <a:srgbClr val="1A669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BH24">
      <a:dk1>
        <a:srgbClr val="FFFFFF"/>
      </a:dk1>
      <a:lt1>
        <a:srgbClr val="000000"/>
      </a:lt1>
      <a:dk2>
        <a:srgbClr val="B1AFB1"/>
      </a:dk2>
      <a:lt2>
        <a:srgbClr val="243746"/>
      </a:lt2>
      <a:accent1>
        <a:srgbClr val="5BC2E7"/>
      </a:accent1>
      <a:accent2>
        <a:srgbClr val="1A658F"/>
      </a:accent2>
      <a:accent3>
        <a:srgbClr val="D0DF00"/>
      </a:accent3>
      <a:accent4>
        <a:srgbClr val="8E3A80"/>
      </a:accent4>
      <a:accent5>
        <a:srgbClr val="00A376"/>
      </a:accent5>
      <a:accent6>
        <a:srgbClr val="ED8B00"/>
      </a:accent6>
      <a:hlink>
        <a:srgbClr val="5BC2E7"/>
      </a:hlink>
      <a:folHlink>
        <a:srgbClr val="8E3A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